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jiYB0B6YgTs26BjlF3aBhDLh4K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3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i.cl" TargetMode="External"/><Relationship Id="rId13" Type="http://schemas.openxmlformats.org/officeDocument/2006/relationships/hyperlink" Target="https://expressjs.com/es/" TargetMode="External"/><Relationship Id="rId18" Type="http://schemas.openxmlformats.org/officeDocument/2006/relationships/hyperlink" Target="https://www.canva.com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dt.gob.cl" TargetMode="External"/><Relationship Id="rId12" Type="http://schemas.openxmlformats.org/officeDocument/2006/relationships/hyperlink" Target="https://nodejs.org/en/docs" TargetMode="External"/><Relationship Id="rId17" Type="http://schemas.openxmlformats.org/officeDocument/2006/relationships/hyperlink" Target="https://docs.github.com/es" TargetMode="External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trello.com/guid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conomia.gob.cl" TargetMode="External"/><Relationship Id="rId11" Type="http://schemas.openxmlformats.org/officeDocument/2006/relationships/hyperlink" Target="https://angular.io/docs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scrumguides.org" TargetMode="External"/><Relationship Id="rId10" Type="http://schemas.openxmlformats.org/officeDocument/2006/relationships/hyperlink" Target="https://ionicframework.com/docs" TargetMode="External"/><Relationship Id="rId19" Type="http://schemas.openxmlformats.org/officeDocument/2006/relationships/hyperlink" Target="https://www.figma.com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cloud.google.com/docs" TargetMode="External"/><Relationship Id="rId14" Type="http://schemas.openxmlformats.org/officeDocument/2006/relationships/hyperlink" Target="https://www.postgresql.org/doc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360"/>
            <a:ext cx="18285714" cy="10285763"/>
          </a:xfrm>
          <a:custGeom>
            <a:avLst/>
            <a:gdLst/>
            <a:ahLst/>
            <a:cxnLst/>
            <a:rect l="l" t="t" r="r" b="b"/>
            <a:pathLst>
              <a:path w="24380952" h="13714349" extrusionOk="0">
                <a:moveTo>
                  <a:pt x="0" y="0"/>
                </a:moveTo>
                <a:lnTo>
                  <a:pt x="24380952" y="0"/>
                </a:lnTo>
                <a:lnTo>
                  <a:pt x="24380952" y="13714349"/>
                </a:lnTo>
                <a:lnTo>
                  <a:pt x="0" y="13714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85" name="Google Shape;85;p1"/>
          <p:cNvSpPr/>
          <p:nvPr/>
        </p:nvSpPr>
        <p:spPr>
          <a:xfrm>
            <a:off x="2581423" y="8603574"/>
            <a:ext cx="8040719" cy="9525"/>
          </a:xfrm>
          <a:custGeom>
            <a:avLst/>
            <a:gdLst/>
            <a:ahLst/>
            <a:cxnLst/>
            <a:rect l="l" t="t" r="r" b="b"/>
            <a:pathLst>
              <a:path w="10720959" h="12700" extrusionOk="0">
                <a:moveTo>
                  <a:pt x="0" y="0"/>
                </a:moveTo>
                <a:lnTo>
                  <a:pt x="10720959" y="0"/>
                </a:lnTo>
                <a:lnTo>
                  <a:pt x="10720959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86" name="Google Shape;86;p1"/>
          <p:cNvSpPr txBox="1"/>
          <p:nvPr/>
        </p:nvSpPr>
        <p:spPr>
          <a:xfrm>
            <a:off x="799035" y="8117196"/>
            <a:ext cx="107664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6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Etapa 3 Proyecto Capstone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2627835" y="8668106"/>
            <a:ext cx="83115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Portafolio de Título Ingeniería en Informática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03" name="Google Shape;203;p11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04" name="Google Shape;204;p11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05" name="Google Shape;205;p11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pic>
        <p:nvPicPr>
          <p:cNvPr id="206" name="Google Shape;20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5"/>
            <a:ext cx="1828804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12" name="Google Shape;212;p13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13" name="Google Shape;213;p13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14" name="Google Shape;214;p13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15" name="Google Shape;215;p13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16" name="Google Shape;216;p13"/>
          <p:cNvSpPr txBox="1"/>
          <p:nvPr/>
        </p:nvSpPr>
        <p:spPr>
          <a:xfrm>
            <a:off x="661429" y="668052"/>
            <a:ext cx="15273071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🛠️ (CASO DE USO) Solucion Desarrollada</a:t>
            </a:r>
            <a:endParaRPr/>
          </a:p>
        </p:txBody>
      </p:sp>
      <p:pic>
        <p:nvPicPr>
          <p:cNvPr id="217" name="Google Shape;217;p13"/>
          <p:cNvPicPr preferRelativeResize="0"/>
          <p:nvPr/>
        </p:nvPicPr>
        <p:blipFill rotWithShape="1">
          <a:blip r:embed="rId6">
            <a:alphaModFix/>
          </a:blip>
          <a:srcRect t="9747"/>
          <a:stretch/>
        </p:blipFill>
        <p:spPr>
          <a:xfrm>
            <a:off x="2127838" y="1723425"/>
            <a:ext cx="14032324" cy="75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23" name="Google Shape;223;p1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24" name="Google Shape;224;p14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25" name="Google Shape;225;p14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26" name="Google Shape;226;p14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27" name="Google Shape;227;p14"/>
          <p:cNvSpPr txBox="1"/>
          <p:nvPr/>
        </p:nvSpPr>
        <p:spPr>
          <a:xfrm>
            <a:off x="187216" y="668052"/>
            <a:ext cx="15747283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🛠️ (ARQ DE LA SOLUCION) Solucion Desarrollada</a:t>
            </a:r>
            <a:endParaRPr/>
          </a:p>
        </p:txBody>
      </p:sp>
      <p:pic>
        <p:nvPicPr>
          <p:cNvPr id="228" name="Google Shape;228;p14" title="Blank diagr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700" y="1661175"/>
            <a:ext cx="16230600" cy="744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34" name="Google Shape;234;p12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35" name="Google Shape;235;p12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36" name="Google Shape;236;p12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37" name="Google Shape;237;p12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38" name="Google Shape;238;p12"/>
          <p:cNvSpPr txBox="1"/>
          <p:nvPr/>
        </p:nvSpPr>
        <p:spPr>
          <a:xfrm>
            <a:off x="677749" y="406812"/>
            <a:ext cx="15273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🛠️ </a:t>
            </a:r>
            <a:r>
              <a:rPr lang="en-US" sz="4365" b="1" dirty="0" err="1"/>
              <a:t>Solución</a:t>
            </a:r>
            <a:r>
              <a:rPr lang="en-US" sz="4365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365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Desarrollada</a:t>
            </a:r>
            <a:endParaRPr dirty="0"/>
          </a:p>
        </p:txBody>
      </p:sp>
      <p:pic>
        <p:nvPicPr>
          <p:cNvPr id="2" name="Grabación de pantalla 2025-12-01 232647">
            <a:hlinkClick r:id="" action="ppaction://media"/>
            <a:extLst>
              <a:ext uri="{FF2B5EF4-FFF2-40B4-BE49-F238E27FC236}">
                <a16:creationId xmlns:a16="http://schemas.microsoft.com/office/drawing/2014/main" id="{945A67C9-70BB-FD0B-D2B2-8C1453F315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9450" y="1276134"/>
            <a:ext cx="15305640" cy="792613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>
            <a:off x="0" y="360"/>
            <a:ext cx="18285714" cy="10285763"/>
          </a:xfrm>
          <a:custGeom>
            <a:avLst/>
            <a:gdLst/>
            <a:ahLst/>
            <a:cxnLst/>
            <a:rect l="l" t="t" r="r" b="b"/>
            <a:pathLst>
              <a:path w="24380952" h="13714349" extrusionOk="0">
                <a:moveTo>
                  <a:pt x="0" y="0"/>
                </a:moveTo>
                <a:lnTo>
                  <a:pt x="24380952" y="0"/>
                </a:lnTo>
                <a:lnTo>
                  <a:pt x="24380952" y="13714349"/>
                </a:lnTo>
                <a:lnTo>
                  <a:pt x="0" y="13714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45" name="Google Shape;245;p16"/>
          <p:cNvSpPr/>
          <p:nvPr/>
        </p:nvSpPr>
        <p:spPr>
          <a:xfrm>
            <a:off x="3058" y="0"/>
            <a:ext cx="18278952" cy="10286143"/>
          </a:xfrm>
          <a:custGeom>
            <a:avLst/>
            <a:gdLst/>
            <a:ahLst/>
            <a:cxnLst/>
            <a:rect l="l" t="t" r="r" b="b"/>
            <a:pathLst>
              <a:path w="24371936" h="13714857" extrusionOk="0">
                <a:moveTo>
                  <a:pt x="0" y="0"/>
                </a:moveTo>
                <a:lnTo>
                  <a:pt x="24371936" y="0"/>
                </a:lnTo>
                <a:lnTo>
                  <a:pt x="24371936" y="13714857"/>
                </a:lnTo>
                <a:lnTo>
                  <a:pt x="0" y="13714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46" name="Google Shape;246;p16"/>
          <p:cNvSpPr/>
          <p:nvPr/>
        </p:nvSpPr>
        <p:spPr>
          <a:xfrm>
            <a:off x="4013946" y="382624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11996547" h="2772283" extrusionOk="0">
                <a:moveTo>
                  <a:pt x="0" y="0"/>
                </a:moveTo>
                <a:lnTo>
                  <a:pt x="11996547" y="0"/>
                </a:lnTo>
                <a:lnTo>
                  <a:pt x="11996547" y="2772283"/>
                </a:lnTo>
                <a:lnTo>
                  <a:pt x="0" y="2772283"/>
                </a:lnTo>
                <a:close/>
              </a:path>
            </a:pathLst>
          </a:custGeom>
          <a:solidFill>
            <a:srgbClr val="000000">
              <a:alpha val="34509"/>
            </a:srgbClr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47" name="Google Shape;247;p16"/>
          <p:cNvSpPr txBox="1"/>
          <p:nvPr/>
        </p:nvSpPr>
        <p:spPr>
          <a:xfrm>
            <a:off x="4360474" y="4846777"/>
            <a:ext cx="8203904" cy="77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11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Conclusión y Reflexión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53" name="Google Shape;253;p17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54" name="Google Shape;254;p17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55" name="Google Shape;255;p17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56" name="Google Shape;256;p17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57" name="Google Shape;257;p17"/>
          <p:cNvSpPr txBox="1"/>
          <p:nvPr/>
        </p:nvSpPr>
        <p:spPr>
          <a:xfrm>
            <a:off x="9220002" y="668050"/>
            <a:ext cx="6714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 y </a:t>
            </a:r>
            <a:r>
              <a:rPr lang="en-US" sz="4365" b="1"/>
              <a:t>Reflexión</a:t>
            </a:r>
            <a:endParaRPr/>
          </a:p>
        </p:txBody>
      </p:sp>
      <p:sp>
        <p:nvSpPr>
          <p:cNvPr id="258" name="Google Shape;258;p17"/>
          <p:cNvSpPr txBox="1"/>
          <p:nvPr/>
        </p:nvSpPr>
        <p:spPr>
          <a:xfrm>
            <a:off x="661425" y="1684375"/>
            <a:ext cx="13015500" cy="60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5399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30"/>
          </a:p>
          <a:p>
            <a:pPr marL="457200" lvl="0" indent="-3937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Capstone_RH Digital creó una plataforma web y móvil para automatizar la gestión de RR.HH. en PYMEs chilenas.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El sistema digitaliza procesos clave: empleados, asistencia, documentos y remuneraciones.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Con Scrum y tecnologías modernas (Ionic, Angular, Node.js, Express, PostgreSQL), el desarrollo fue eficiente y escalable.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El proyecto cumplió sus objetivos y aporta a la transformación digital de las PYMEs.</a:t>
            </a:r>
            <a:endParaRPr sz="26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53993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3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/>
          <p:nvPr/>
        </p:nvSpPr>
        <p:spPr>
          <a:xfrm>
            <a:off x="-5775" y="596752"/>
            <a:ext cx="2040446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64" name="Google Shape;264;p18"/>
          <p:cNvSpPr/>
          <p:nvPr/>
        </p:nvSpPr>
        <p:spPr>
          <a:xfrm>
            <a:off x="1540585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70" y="0"/>
                </a:lnTo>
                <a:lnTo>
                  <a:pt x="1433470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65" name="Google Shape;265;p18"/>
          <p:cNvSpPr/>
          <p:nvPr/>
        </p:nvSpPr>
        <p:spPr>
          <a:xfrm>
            <a:off x="16938511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66" name="Google Shape;266;p18"/>
          <p:cNvSpPr/>
          <p:nvPr/>
        </p:nvSpPr>
        <p:spPr>
          <a:xfrm>
            <a:off x="17329950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4" y="0"/>
                </a:lnTo>
                <a:lnTo>
                  <a:pt x="333244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67" name="Google Shape;267;p18"/>
          <p:cNvSpPr/>
          <p:nvPr/>
        </p:nvSpPr>
        <p:spPr>
          <a:xfrm>
            <a:off x="17616190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68" name="Google Shape;268;p18"/>
          <p:cNvSpPr txBox="1"/>
          <p:nvPr/>
        </p:nvSpPr>
        <p:spPr>
          <a:xfrm>
            <a:off x="2212001" y="621375"/>
            <a:ext cx="59409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8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 y Reflexión</a:t>
            </a:r>
            <a:endParaRPr/>
          </a:p>
        </p:txBody>
      </p:sp>
      <p:sp>
        <p:nvSpPr>
          <p:cNvPr id="269" name="Google Shape;269;p18"/>
          <p:cNvSpPr txBox="1"/>
          <p:nvPr/>
        </p:nvSpPr>
        <p:spPr>
          <a:xfrm>
            <a:off x="505574" y="1872150"/>
            <a:ext cx="12845700" cy="6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El proyecto fortaleció habilidades técnicas y profesionales: programación full-stack, trabajo colaborativo y gestión ágil.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Cada etapa presentó desafíos que impulsaron el aprendizaje autónomo y la resolución de problemas.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Se destacó la importancia de la planificación, la comunicación y el uso de herramientas como Trello y GitHub.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En síntesis, Capstone_RH Digital fue una experiencia formativa que demostró la capacidad del equipo para crear soluciones reales y alineadas con el entorno laboral actual.</a:t>
            </a:r>
            <a:endParaRPr sz="26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68976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60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/>
          <p:nvPr/>
        </p:nvSpPr>
        <p:spPr>
          <a:xfrm>
            <a:off x="0" y="360"/>
            <a:ext cx="18285714" cy="10285763"/>
          </a:xfrm>
          <a:custGeom>
            <a:avLst/>
            <a:gdLst/>
            <a:ahLst/>
            <a:cxnLst/>
            <a:rect l="l" t="t" r="r" b="b"/>
            <a:pathLst>
              <a:path w="24380952" h="13714349" extrusionOk="0">
                <a:moveTo>
                  <a:pt x="0" y="0"/>
                </a:moveTo>
                <a:lnTo>
                  <a:pt x="24380952" y="0"/>
                </a:lnTo>
                <a:lnTo>
                  <a:pt x="24380952" y="13714349"/>
                </a:lnTo>
                <a:lnTo>
                  <a:pt x="0" y="13714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75" name="Google Shape;275;p19"/>
          <p:cNvSpPr/>
          <p:nvPr/>
        </p:nvSpPr>
        <p:spPr>
          <a:xfrm>
            <a:off x="0" y="3038"/>
            <a:ext cx="18289904" cy="10282715"/>
          </a:xfrm>
          <a:custGeom>
            <a:avLst/>
            <a:gdLst/>
            <a:ahLst/>
            <a:cxnLst/>
            <a:rect l="l" t="t" r="r" b="b"/>
            <a:pathLst>
              <a:path w="24386539" h="13710286" extrusionOk="0">
                <a:moveTo>
                  <a:pt x="0" y="0"/>
                </a:moveTo>
                <a:lnTo>
                  <a:pt x="24386539" y="0"/>
                </a:lnTo>
                <a:lnTo>
                  <a:pt x="24386539" y="13710286"/>
                </a:lnTo>
                <a:lnTo>
                  <a:pt x="0" y="13710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76" name="Google Shape;276;p19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11996547" h="2772283" extrusionOk="0">
                <a:moveTo>
                  <a:pt x="0" y="0"/>
                </a:moveTo>
                <a:lnTo>
                  <a:pt x="11996547" y="0"/>
                </a:lnTo>
                <a:lnTo>
                  <a:pt x="11996547" y="2772283"/>
                </a:lnTo>
                <a:lnTo>
                  <a:pt x="0" y="2772283"/>
                </a:lnTo>
                <a:close/>
              </a:path>
            </a:pathLst>
          </a:custGeom>
          <a:solidFill>
            <a:srgbClr val="000000">
              <a:alpha val="34509"/>
            </a:srgbClr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77" name="Google Shape;277;p19"/>
          <p:cNvSpPr txBox="1"/>
          <p:nvPr/>
        </p:nvSpPr>
        <p:spPr>
          <a:xfrm>
            <a:off x="1796169" y="6302193"/>
            <a:ext cx="7554304" cy="69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/>
          <p:nvPr/>
        </p:nvSpPr>
        <p:spPr>
          <a:xfrm>
            <a:off x="-5775" y="596752"/>
            <a:ext cx="2040446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83" name="Google Shape;283;p20"/>
          <p:cNvSpPr/>
          <p:nvPr/>
        </p:nvSpPr>
        <p:spPr>
          <a:xfrm>
            <a:off x="1540585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70" y="0"/>
                </a:lnTo>
                <a:lnTo>
                  <a:pt x="1433470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84" name="Google Shape;284;p20"/>
          <p:cNvSpPr/>
          <p:nvPr/>
        </p:nvSpPr>
        <p:spPr>
          <a:xfrm>
            <a:off x="16938511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85" name="Google Shape;285;p20"/>
          <p:cNvSpPr/>
          <p:nvPr/>
        </p:nvSpPr>
        <p:spPr>
          <a:xfrm>
            <a:off x="17329950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4" y="0"/>
                </a:lnTo>
                <a:lnTo>
                  <a:pt x="333244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86" name="Google Shape;286;p20"/>
          <p:cNvSpPr/>
          <p:nvPr/>
        </p:nvSpPr>
        <p:spPr>
          <a:xfrm>
            <a:off x="17616190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287" name="Google Shape;287;p20"/>
          <p:cNvSpPr txBox="1"/>
          <p:nvPr/>
        </p:nvSpPr>
        <p:spPr>
          <a:xfrm>
            <a:off x="2212002" y="630889"/>
            <a:ext cx="15451191" cy="69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Bibliografía</a:t>
            </a:r>
            <a:endParaRPr/>
          </a:p>
        </p:txBody>
      </p:sp>
      <p:sp>
        <p:nvSpPr>
          <p:cNvPr id="288" name="Google Shape;288;p20"/>
          <p:cNvSpPr txBox="1"/>
          <p:nvPr/>
        </p:nvSpPr>
        <p:spPr>
          <a:xfrm>
            <a:off x="2034695" y="1327316"/>
            <a:ext cx="16253400" cy="9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📘</a:t>
            </a: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Gobierno de Chile (2024) – Apoyo y normativa para PYMEs chilenas.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Ministerio de Economía, Fomento y Turismo.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https://www.economia.gob.cl/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🏛️ Ministerio del Trabajo y Previsión Social (2024) – Normativa laboral y previsional vigente.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Dirección del Trabajo de Chile.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https://www.dt.gob.cl/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💼 Servicio de Impuestos Internos (SII) (2024) – Información sobre formalización y obligaciones de las PYMEs.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https://www.sii.cl/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🌐 Google Cloud (2024) – Documentación de Google Cloud Platform.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Guía de despliegue y administración de servicios en la nube.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https://cloud.google.com/docs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⚙️ Ionic Framework (2024) – Documentación oficial del framework Ionic.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Guía para desarrollo híbrido web y móvil.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https://ionicframework.com/docs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🧩 Angular (2024) – Guía de desarrollo Angular.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Estructura, componentes y servicios.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https://angular.io/docs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💻 Node.js Foundation (2024) – Documentación de Node.js v20.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Uso de Express, API REST y conexiones a bases de datos.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https://nodejs.org/en/docs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🧠 Express.js (2024) – Documentación del framework Express.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Implementación de rutas, middlewares y autenticación JWT.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https://expressjs.com/es/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🗄️ PostgreSQL Global Development Group (2024) – Guía técnica de PostgreSQL.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Diseño, normalización y consultas SQL.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📈 Scrum.org (2024) – The Scrum Guide: A Guide to the Scrum Framework.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Metodología ágil aplicada al desarrollo del proyecto.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https://scrumguides.org/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📋 Trello (2024) – Guía de gestión de proyectos ágiles.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Uso de tableros, tareas y seguimiento por sprints.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https://trello.com/guide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🐙 GitHub Docs (2024) – Guía de control de versiones y colaboración en repositorios.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https://docs.github.com/es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🖌️ Canva &amp; Figma (2024) – Herramientas de diseño visual y prototipado.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Aplicadas en la interfaz del proyecto Capstone_RH Digital.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 b="0" i="1" u="none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</a:rPr>
              <a:t> 🔗 </a:t>
            </a:r>
            <a:r>
              <a:rPr lang="en-US" sz="1410" b="0" i="1" u="sng" strike="noStrike" cap="none">
                <a:solidFill>
                  <a:srgbClr val="244061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Norma APA 7ma Edición.</a:t>
            </a:r>
            <a:endParaRPr sz="1100"/>
          </a:p>
          <a:p>
            <a:pPr marL="0" marR="0" lvl="0" indent="0" algn="just" rtl="0">
              <a:lnSpc>
                <a:spcPct val="108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10" b="0" i="1" u="sng" strike="noStrike" cap="none">
              <a:solidFill>
                <a:srgbClr val="244061"/>
              </a:solidFill>
              <a:latin typeface="Arial"/>
              <a:ea typeface="Arial"/>
              <a:cs typeface="Arial"/>
              <a:sym typeface="Arial"/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-5775" y="596752"/>
            <a:ext cx="2040446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93" name="Google Shape;93;p2"/>
          <p:cNvSpPr/>
          <p:nvPr/>
        </p:nvSpPr>
        <p:spPr>
          <a:xfrm>
            <a:off x="1540585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70" y="0"/>
                </a:lnTo>
                <a:lnTo>
                  <a:pt x="1433470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94" name="Google Shape;94;p2"/>
          <p:cNvSpPr/>
          <p:nvPr/>
        </p:nvSpPr>
        <p:spPr>
          <a:xfrm>
            <a:off x="16938511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95" name="Google Shape;95;p2"/>
          <p:cNvSpPr/>
          <p:nvPr/>
        </p:nvSpPr>
        <p:spPr>
          <a:xfrm>
            <a:off x="17329950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4" y="0"/>
                </a:lnTo>
                <a:lnTo>
                  <a:pt x="333244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96" name="Google Shape;96;p2"/>
          <p:cNvSpPr/>
          <p:nvPr/>
        </p:nvSpPr>
        <p:spPr>
          <a:xfrm>
            <a:off x="17616190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97" name="Google Shape;97;p2"/>
          <p:cNvSpPr txBox="1"/>
          <p:nvPr/>
        </p:nvSpPr>
        <p:spPr>
          <a:xfrm>
            <a:off x="2349204" y="801143"/>
            <a:ext cx="169884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0000"/>
                </a:solidFill>
              </a:rPr>
              <a:t>Integrantes Equipo de Trabajo​</a:t>
            </a:r>
            <a:endParaRPr sz="4800" b="1">
              <a:solidFill>
                <a:srgbClr val="000000"/>
              </a:solidFill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040672" y="5380344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CRISTOBAL AMPUERO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13405722" y="7329899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TOMAS BUSTOS</a:t>
            </a:r>
            <a:endParaRPr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95925" y="1991549"/>
            <a:ext cx="3221400" cy="5160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Google Shape;101;p2" title="IMG_0615.jpg"/>
          <p:cNvPicPr preferRelativeResize="0"/>
          <p:nvPr/>
        </p:nvPicPr>
        <p:blipFill rotWithShape="1">
          <a:blip r:embed="rId7">
            <a:alphaModFix/>
          </a:blip>
          <a:srcRect t="-2375" b="34491"/>
          <a:stretch/>
        </p:blipFill>
        <p:spPr>
          <a:xfrm>
            <a:off x="2060888" y="2169000"/>
            <a:ext cx="4460100" cy="5160900"/>
          </a:xfrm>
          <a:prstGeom prst="flowChartConnector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2"/>
          <p:cNvSpPr/>
          <p:nvPr/>
        </p:nvSpPr>
        <p:spPr>
          <a:xfrm>
            <a:off x="2675622" y="7507649"/>
            <a:ext cx="30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CRISTOBAL AMPUERO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>
            <a:off x="0" y="360"/>
            <a:ext cx="18285714" cy="10285763"/>
          </a:xfrm>
          <a:custGeom>
            <a:avLst/>
            <a:gdLst/>
            <a:ahLst/>
            <a:cxnLst/>
            <a:rect l="l" t="t" r="r" b="b"/>
            <a:pathLst>
              <a:path w="24380952" h="13714349" extrusionOk="0">
                <a:moveTo>
                  <a:pt x="0" y="0"/>
                </a:moveTo>
                <a:lnTo>
                  <a:pt x="24380952" y="0"/>
                </a:lnTo>
                <a:lnTo>
                  <a:pt x="24380952" y="13714349"/>
                </a:lnTo>
                <a:lnTo>
                  <a:pt x="0" y="13714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08" name="Google Shape;108;p3"/>
          <p:cNvSpPr/>
          <p:nvPr/>
        </p:nvSpPr>
        <p:spPr>
          <a:xfrm>
            <a:off x="0" y="3038"/>
            <a:ext cx="18289904" cy="10282715"/>
          </a:xfrm>
          <a:custGeom>
            <a:avLst/>
            <a:gdLst/>
            <a:ahLst/>
            <a:cxnLst/>
            <a:rect l="l" t="t" r="r" b="b"/>
            <a:pathLst>
              <a:path w="24386539" h="13710286" extrusionOk="0">
                <a:moveTo>
                  <a:pt x="0" y="0"/>
                </a:moveTo>
                <a:lnTo>
                  <a:pt x="24386539" y="0"/>
                </a:lnTo>
                <a:lnTo>
                  <a:pt x="24386539" y="13710286"/>
                </a:lnTo>
                <a:lnTo>
                  <a:pt x="0" y="13710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09" name="Google Shape;109;p3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11996547" h="2772283" extrusionOk="0">
                <a:moveTo>
                  <a:pt x="0" y="0"/>
                </a:moveTo>
                <a:lnTo>
                  <a:pt x="11996547" y="0"/>
                </a:lnTo>
                <a:lnTo>
                  <a:pt x="11996547" y="2772283"/>
                </a:lnTo>
                <a:lnTo>
                  <a:pt x="0" y="2772283"/>
                </a:lnTo>
                <a:close/>
              </a:path>
            </a:pathLst>
          </a:custGeom>
          <a:solidFill>
            <a:srgbClr val="000000">
              <a:alpha val="34509"/>
            </a:srgbClr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10" name="Google Shape;110;p3"/>
          <p:cNvSpPr txBox="1"/>
          <p:nvPr/>
        </p:nvSpPr>
        <p:spPr>
          <a:xfrm>
            <a:off x="1796169" y="6302193"/>
            <a:ext cx="7554304" cy="1363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PROYECTO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257CE1"/>
                </a:solidFill>
                <a:latin typeface="Arial"/>
                <a:ea typeface="Arial"/>
                <a:cs typeface="Arial"/>
                <a:sym typeface="Arial"/>
              </a:rPr>
              <a:t>CAPSTONE_RH DIGITAL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16" name="Google Shape;116;p5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17" name="Google Shape;117;p5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18" name="Google Shape;118;p5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19" name="Google Shape;119;p5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20" name="Google Shape;120;p5"/>
          <p:cNvSpPr txBox="1"/>
          <p:nvPr/>
        </p:nvSpPr>
        <p:spPr>
          <a:xfrm>
            <a:off x="661429" y="668052"/>
            <a:ext cx="15273141" cy="69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sp>
        <p:nvSpPr>
          <p:cNvPr id="121" name="Google Shape;121;p5"/>
          <p:cNvSpPr txBox="1"/>
          <p:nvPr/>
        </p:nvSpPr>
        <p:spPr>
          <a:xfrm>
            <a:off x="845907" y="2277756"/>
            <a:ext cx="16596300" cy="3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4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lang="en-US" sz="3547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Capstone_RH Digital</a:t>
            </a:r>
            <a:r>
              <a:rPr lang="en-US" sz="354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fue desarrollado con el propósito de optimizar la gestión de recursos humanos y remuneraciones en pequeñas y medianas empresas (PYMEs) chilenas.</a:t>
            </a:r>
            <a:endParaRPr/>
          </a:p>
          <a:p>
            <a:pPr marL="0" marR="0" lvl="0" indent="0" algn="just" rtl="0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4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Surge ante la necesidad de digitalizar procesos administrativos, reducir errores en cálculos de sueldos y mejorar el control de asistencia.</a:t>
            </a:r>
            <a:endParaRPr/>
          </a:p>
          <a:p>
            <a:pPr marL="0" marR="0" lvl="0" indent="0" algn="l" rtl="0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4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27" name="Google Shape;127;p6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28" name="Google Shape;128;p6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29" name="Google Shape;129;p6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30" name="Google Shape;130;p6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grpSp>
        <p:nvGrpSpPr>
          <p:cNvPr id="131" name="Google Shape;131;p6"/>
          <p:cNvGrpSpPr/>
          <p:nvPr/>
        </p:nvGrpSpPr>
        <p:grpSpPr>
          <a:xfrm>
            <a:off x="385610" y="2678423"/>
            <a:ext cx="4305379" cy="2776970"/>
            <a:chOff x="0" y="0"/>
            <a:chExt cx="6350000" cy="4095750"/>
          </a:xfrm>
        </p:grpSpPr>
        <p:sp>
          <p:nvSpPr>
            <p:cNvPr id="132" name="Google Shape;132;p6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 extrusionOk="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12937" r="-12937"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 extrusionOk="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ACEE1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 extrusionOk="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6466AF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35" name="Google Shape;135;p6"/>
          <p:cNvGrpSpPr/>
          <p:nvPr/>
        </p:nvGrpSpPr>
        <p:grpSpPr>
          <a:xfrm>
            <a:off x="5995425" y="2262548"/>
            <a:ext cx="1575137" cy="3192844"/>
            <a:chOff x="0" y="0"/>
            <a:chExt cx="9398000" cy="19050000"/>
          </a:xfrm>
        </p:grpSpPr>
        <p:sp>
          <p:nvSpPr>
            <p:cNvPr id="136" name="Google Shape;136;p6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 extrusionOk="0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12979" r="-65822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 extrusionOk="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-41" r="-41"/>
              </a:stretch>
            </a:blip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38" name="Google Shape;138;p6"/>
          <p:cNvSpPr/>
          <p:nvPr/>
        </p:nvSpPr>
        <p:spPr>
          <a:xfrm>
            <a:off x="10768569" y="2628842"/>
            <a:ext cx="2256705" cy="2256705"/>
          </a:xfrm>
          <a:custGeom>
            <a:avLst/>
            <a:gdLst/>
            <a:ahLst/>
            <a:cxnLst/>
            <a:rect l="l" t="t" r="r" b="b"/>
            <a:pathLst>
              <a:path w="2256705" h="2256705" extrusionOk="0">
                <a:moveTo>
                  <a:pt x="0" y="0"/>
                </a:moveTo>
                <a:lnTo>
                  <a:pt x="2256705" y="0"/>
                </a:lnTo>
                <a:lnTo>
                  <a:pt x="2256705" y="2256704"/>
                </a:lnTo>
                <a:lnTo>
                  <a:pt x="0" y="2256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39" name="Google Shape;139;p6"/>
          <p:cNvSpPr/>
          <p:nvPr/>
        </p:nvSpPr>
        <p:spPr>
          <a:xfrm>
            <a:off x="14249343" y="2378643"/>
            <a:ext cx="2622998" cy="2622998"/>
          </a:xfrm>
          <a:custGeom>
            <a:avLst/>
            <a:gdLst/>
            <a:ahLst/>
            <a:cxnLst/>
            <a:rect l="l" t="t" r="r" b="b"/>
            <a:pathLst>
              <a:path w="2622998" h="2622998" extrusionOk="0">
                <a:moveTo>
                  <a:pt x="0" y="0"/>
                </a:moveTo>
                <a:lnTo>
                  <a:pt x="2622998" y="0"/>
                </a:lnTo>
                <a:lnTo>
                  <a:pt x="2622998" y="2622998"/>
                </a:lnTo>
                <a:lnTo>
                  <a:pt x="0" y="2622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40" name="Google Shape;140;p6"/>
          <p:cNvSpPr/>
          <p:nvPr/>
        </p:nvSpPr>
        <p:spPr>
          <a:xfrm>
            <a:off x="10544984" y="7035228"/>
            <a:ext cx="2951615" cy="2951615"/>
          </a:xfrm>
          <a:custGeom>
            <a:avLst/>
            <a:gdLst/>
            <a:ahLst/>
            <a:cxnLst/>
            <a:rect l="l" t="t" r="r" b="b"/>
            <a:pathLst>
              <a:path w="2951615" h="2951615" extrusionOk="0">
                <a:moveTo>
                  <a:pt x="0" y="0"/>
                </a:moveTo>
                <a:lnTo>
                  <a:pt x="2951615" y="0"/>
                </a:lnTo>
                <a:lnTo>
                  <a:pt x="2951615" y="2951616"/>
                </a:lnTo>
                <a:lnTo>
                  <a:pt x="0" y="295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41" name="Google Shape;141;p6"/>
          <p:cNvSpPr/>
          <p:nvPr/>
        </p:nvSpPr>
        <p:spPr>
          <a:xfrm>
            <a:off x="14482798" y="7035228"/>
            <a:ext cx="2529248" cy="2529248"/>
          </a:xfrm>
          <a:custGeom>
            <a:avLst/>
            <a:gdLst/>
            <a:ahLst/>
            <a:cxnLst/>
            <a:rect l="l" t="t" r="r" b="b"/>
            <a:pathLst>
              <a:path w="2529248" h="2529248" extrusionOk="0">
                <a:moveTo>
                  <a:pt x="0" y="0"/>
                </a:moveTo>
                <a:lnTo>
                  <a:pt x="2529249" y="0"/>
                </a:lnTo>
                <a:lnTo>
                  <a:pt x="2529249" y="2529248"/>
                </a:lnTo>
                <a:lnTo>
                  <a:pt x="0" y="2529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42" name="Google Shape;142;p6"/>
          <p:cNvSpPr txBox="1"/>
          <p:nvPr/>
        </p:nvSpPr>
        <p:spPr>
          <a:xfrm>
            <a:off x="661429" y="668052"/>
            <a:ext cx="15273141" cy="69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385610" y="1530918"/>
            <a:ext cx="855258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PLATAFORMA WEB Y PLATAFORMA MÓVIL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509999" y="7006086"/>
            <a:ext cx="7656900" cy="20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ofrecer una solución moderna, escalable y accesible desde cualquier dispositivo.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10768569" y="1530918"/>
            <a:ext cx="570105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Ionic               y         Angular</a:t>
            </a:r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10544984" y="5954141"/>
            <a:ext cx="307411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14397513" y="5954141"/>
            <a:ext cx="307411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Cloud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53" name="Google Shape;153;p7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54" name="Google Shape;154;p7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55" name="Google Shape;155;p7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56" name="Google Shape;156;p7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57" name="Google Shape;157;p7"/>
          <p:cNvSpPr/>
          <p:nvPr/>
        </p:nvSpPr>
        <p:spPr>
          <a:xfrm>
            <a:off x="8673955" y="2563230"/>
            <a:ext cx="9592923" cy="7723770"/>
          </a:xfrm>
          <a:custGeom>
            <a:avLst/>
            <a:gdLst/>
            <a:ahLst/>
            <a:cxnLst/>
            <a:rect l="l" t="t" r="r" b="b"/>
            <a:pathLst>
              <a:path w="9592923" h="7723770" extrusionOk="0">
                <a:moveTo>
                  <a:pt x="0" y="0"/>
                </a:moveTo>
                <a:lnTo>
                  <a:pt x="9592923" y="0"/>
                </a:lnTo>
                <a:lnTo>
                  <a:pt x="9592923" y="7723770"/>
                </a:lnTo>
                <a:lnTo>
                  <a:pt x="0" y="7723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58" name="Google Shape;158;p7"/>
          <p:cNvSpPr txBox="1"/>
          <p:nvPr/>
        </p:nvSpPr>
        <p:spPr>
          <a:xfrm>
            <a:off x="194525" y="668050"/>
            <a:ext cx="8479500" cy="74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Problema Detectado en PYMEs Chilenas</a:t>
            </a:r>
            <a:endParaRPr sz="2600" b="1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Procesos de RR.HH. manuales o poco integrados.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Errores en cálculos de sueldos y descuentos.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Registros de asistencia desactualizados.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Documentos laborales perdidos o duplicados.</a:t>
            </a:r>
            <a:br>
              <a:rPr lang="en-US" sz="2600">
                <a:solidFill>
                  <a:schemeClr val="dk1"/>
                </a:solidFill>
              </a:rPr>
            </a:b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Baja trazabilidad y control del personal.</a:t>
            </a:r>
            <a:endParaRPr sz="26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</a:rPr>
              <a:t>Nuestra Solución: Capstone_RH Digital</a:t>
            </a:r>
            <a:endParaRPr sz="2500" b="1">
              <a:solidFill>
                <a:schemeClr val="dk1"/>
              </a:solidFill>
            </a:endParaRPr>
          </a:p>
          <a:p>
            <a:pPr marL="457200" lvl="0" indent="-3873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Automatiza los procesos clave de RR.HH.</a:t>
            </a:r>
            <a:br>
              <a:rPr lang="en-US" sz="2500">
                <a:solidFill>
                  <a:schemeClr val="dk1"/>
                </a:solidFill>
              </a:rPr>
            </a:br>
            <a:endParaRPr sz="2500">
              <a:solidFill>
                <a:schemeClr val="dk1"/>
              </a:solidFill>
            </a:endParaRPr>
          </a:p>
          <a:p>
            <a:pPr marL="45720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Centraliza toda la información en un solo sistema.</a:t>
            </a:r>
            <a:br>
              <a:rPr lang="en-US" sz="2500">
                <a:solidFill>
                  <a:schemeClr val="dk1"/>
                </a:solidFill>
              </a:rPr>
            </a:br>
            <a:endParaRPr sz="2500">
              <a:solidFill>
                <a:schemeClr val="dk1"/>
              </a:solidFill>
            </a:endParaRPr>
          </a:p>
          <a:p>
            <a:pPr marL="457200" lvl="0" indent="-387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</a:rPr>
              <a:t>Aumenta la seguridad, eficiencia y trazabilidad.</a:t>
            </a:r>
            <a:endParaRPr sz="37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11408725" y="668050"/>
            <a:ext cx="45258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⚠️ Problematica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65" name="Google Shape;165;p8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66" name="Google Shape;166;p8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67" name="Google Shape;167;p8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68" name="Google Shape;168;p8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69" name="Google Shape;169;p8"/>
          <p:cNvSpPr/>
          <p:nvPr/>
        </p:nvSpPr>
        <p:spPr>
          <a:xfrm>
            <a:off x="328363" y="238072"/>
            <a:ext cx="5188903" cy="5143500"/>
          </a:xfrm>
          <a:custGeom>
            <a:avLst/>
            <a:gdLst/>
            <a:ahLst/>
            <a:cxnLst/>
            <a:rect l="l" t="t" r="r" b="b"/>
            <a:pathLst>
              <a:path w="5188903" h="5143500" extrusionOk="0">
                <a:moveTo>
                  <a:pt x="0" y="0"/>
                </a:moveTo>
                <a:lnTo>
                  <a:pt x="5188903" y="0"/>
                </a:lnTo>
                <a:lnTo>
                  <a:pt x="518890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70" name="Google Shape;170;p8"/>
          <p:cNvSpPr txBox="1"/>
          <p:nvPr/>
        </p:nvSpPr>
        <p:spPr>
          <a:xfrm>
            <a:off x="9144000" y="736100"/>
            <a:ext cx="6885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🎯Objetivo Del Proyecto</a:t>
            </a:r>
            <a:endParaRPr/>
          </a:p>
        </p:txBody>
      </p:sp>
      <p:sp>
        <p:nvSpPr>
          <p:cNvPr id="171" name="Google Shape;171;p8"/>
          <p:cNvSpPr txBox="1"/>
          <p:nvPr/>
        </p:nvSpPr>
        <p:spPr>
          <a:xfrm>
            <a:off x="514359" y="6195622"/>
            <a:ext cx="8115300" cy="2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/>
          </a:p>
          <a:p>
            <a:pPr marL="0" marR="0" lvl="0" indent="0" algn="just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Desarrollar una plataforma web y móvil para PYMEs que automatice la gestión de recursos humanos, incluyendo documentación laboral, control de asistencia y cálculo de remuneraciones.</a:t>
            </a:r>
            <a:endParaRPr sz="2600"/>
          </a:p>
        </p:txBody>
      </p:sp>
      <p:sp>
        <p:nvSpPr>
          <p:cNvPr id="172" name="Google Shape;172;p8"/>
          <p:cNvSpPr txBox="1"/>
          <p:nvPr/>
        </p:nvSpPr>
        <p:spPr>
          <a:xfrm>
            <a:off x="9144000" y="2318200"/>
            <a:ext cx="8460900" cy="6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chemeClr val="dk1"/>
                </a:solidFill>
              </a:rPr>
              <a:t>Objetivos Específicos</a:t>
            </a:r>
            <a:endParaRPr sz="43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b="1">
                <a:solidFill>
                  <a:schemeClr val="dk1"/>
                </a:solidFill>
              </a:rPr>
              <a:t>Optimizar</a:t>
            </a:r>
            <a:r>
              <a:rPr lang="en-US" sz="2600">
                <a:solidFill>
                  <a:schemeClr val="dk1"/>
                </a:solidFill>
              </a:rPr>
              <a:t> la gestión de la información del personal.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b="1">
                <a:solidFill>
                  <a:schemeClr val="dk1"/>
                </a:solidFill>
              </a:rPr>
              <a:t>Facilitar</a:t>
            </a:r>
            <a:r>
              <a:rPr lang="en-US" sz="2600">
                <a:solidFill>
                  <a:schemeClr val="dk1"/>
                </a:solidFill>
              </a:rPr>
              <a:t> la administración y almacenamiento de documentos laborales.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b="1">
                <a:solidFill>
                  <a:schemeClr val="dk1"/>
                </a:solidFill>
              </a:rPr>
              <a:t>Garantizar</a:t>
            </a:r>
            <a:r>
              <a:rPr lang="en-US" sz="2600">
                <a:solidFill>
                  <a:schemeClr val="dk1"/>
                </a:solidFill>
              </a:rPr>
              <a:t> el cálculo correcto de remuneraciones y descuentos legales.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b="1">
                <a:solidFill>
                  <a:schemeClr val="dk1"/>
                </a:solidFill>
              </a:rPr>
              <a:t>Mejorar</a:t>
            </a:r>
            <a:r>
              <a:rPr lang="en-US" sz="2600">
                <a:solidFill>
                  <a:schemeClr val="dk1"/>
                </a:solidFill>
              </a:rPr>
              <a:t> el control de asistencia mediante registros digitales.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b="1">
                <a:solidFill>
                  <a:schemeClr val="dk1"/>
                </a:solidFill>
              </a:rPr>
              <a:t>Fortalecer</a:t>
            </a:r>
            <a:r>
              <a:rPr lang="en-US" sz="2600">
                <a:solidFill>
                  <a:schemeClr val="dk1"/>
                </a:solidFill>
              </a:rPr>
              <a:t> la seguridad y confidencialidad de los datos.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b="1">
                <a:solidFill>
                  <a:schemeClr val="dk1"/>
                </a:solidFill>
              </a:rPr>
              <a:t>Automatizar</a:t>
            </a:r>
            <a:r>
              <a:rPr lang="en-US" sz="2600">
                <a:solidFill>
                  <a:schemeClr val="dk1"/>
                </a:solidFill>
              </a:rPr>
              <a:t> la generación de documentos laborales.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 b="1">
                <a:solidFill>
                  <a:schemeClr val="dk1"/>
                </a:solidFill>
              </a:rPr>
              <a:t>Asegurar</a:t>
            </a:r>
            <a:r>
              <a:rPr lang="en-US" sz="2600">
                <a:solidFill>
                  <a:schemeClr val="dk1"/>
                </a:solidFill>
              </a:rPr>
              <a:t> la disponibilidad del sistema con infraestructura en la nube.</a:t>
            </a:r>
            <a:endParaRPr sz="2600" b="1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78" name="Google Shape;178;p9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79" name="Google Shape;179;p9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80" name="Google Shape;180;p9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81" name="Google Shape;181;p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82" name="Google Shape;182;p9"/>
          <p:cNvSpPr/>
          <p:nvPr/>
        </p:nvSpPr>
        <p:spPr>
          <a:xfrm>
            <a:off x="11562580" y="2415910"/>
            <a:ext cx="6704298" cy="6704298"/>
          </a:xfrm>
          <a:custGeom>
            <a:avLst/>
            <a:gdLst/>
            <a:ahLst/>
            <a:cxnLst/>
            <a:rect l="l" t="t" r="r" b="b"/>
            <a:pathLst>
              <a:path w="6704298" h="6704298" extrusionOk="0">
                <a:moveTo>
                  <a:pt x="0" y="0"/>
                </a:moveTo>
                <a:lnTo>
                  <a:pt x="6704298" y="0"/>
                </a:lnTo>
                <a:lnTo>
                  <a:pt x="6704298" y="6704298"/>
                </a:lnTo>
                <a:lnTo>
                  <a:pt x="0" y="6704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83" name="Google Shape;183;p9"/>
          <p:cNvSpPr txBox="1"/>
          <p:nvPr/>
        </p:nvSpPr>
        <p:spPr>
          <a:xfrm>
            <a:off x="7168075" y="668050"/>
            <a:ext cx="8766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📈 Metodologia Implementada</a:t>
            </a:r>
            <a:endParaRPr/>
          </a:p>
        </p:txBody>
      </p:sp>
      <p:sp>
        <p:nvSpPr>
          <p:cNvPr id="184" name="Google Shape;184;p9"/>
          <p:cNvSpPr txBox="1"/>
          <p:nvPr/>
        </p:nvSpPr>
        <p:spPr>
          <a:xfrm>
            <a:off x="240075" y="1611825"/>
            <a:ext cx="11322600" cy="18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/>
          </a:bodyPr>
          <a:lstStyle/>
          <a:p>
            <a:pPr marL="0" marR="0" lvl="0" indent="0" algn="just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desarrollo del proyecto se basó en la metodología ágil Scrum, permitiendo un trabajo colaborativo, flexible y centrado en la mejora continua.</a:t>
            </a:r>
            <a:endParaRPr/>
          </a:p>
          <a:p>
            <a:pPr marL="0" marR="0" lvl="0" indent="0" algn="just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sprint contempló las siguientes fases:</a:t>
            </a:r>
            <a:endParaRPr/>
          </a:p>
        </p:txBody>
      </p:sp>
      <p:sp>
        <p:nvSpPr>
          <p:cNvPr id="185" name="Google Shape;185;p9"/>
          <p:cNvSpPr txBox="1"/>
          <p:nvPr/>
        </p:nvSpPr>
        <p:spPr>
          <a:xfrm>
            <a:off x="0" y="3679525"/>
            <a:ext cx="11562600" cy="5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698" marR="0" lvl="1" indent="-298512" algn="just" rtl="0">
              <a:lnSpc>
                <a:spcPct val="182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 b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Planificación</a:t>
            </a:r>
            <a:r>
              <a:rPr lang="en-US" sz="2600" b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definición de tareas y responsabilidades en Trello.</a:t>
            </a:r>
            <a:endParaRPr sz="2600"/>
          </a:p>
          <a:p>
            <a:pPr marL="647698" marR="0" lvl="1" indent="-298512" algn="just" rtl="0">
              <a:lnSpc>
                <a:spcPct val="182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 b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600" b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estructuración del sistema, diagramas y arquitectura.</a:t>
            </a:r>
            <a:endParaRPr sz="2600"/>
          </a:p>
          <a:p>
            <a:pPr marL="647698" marR="0" lvl="1" indent="-298512" algn="just" rtl="0">
              <a:lnSpc>
                <a:spcPct val="182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 b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</a:t>
            </a:r>
            <a:r>
              <a:rPr lang="en-US" sz="2600" b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codificación en Ionic/Angular (frontend) y Node.js/Express (backend).</a:t>
            </a:r>
            <a:endParaRPr sz="2600"/>
          </a:p>
          <a:p>
            <a:pPr marL="647698" marR="0" lvl="1" indent="-298512" algn="just" rtl="0">
              <a:lnSpc>
                <a:spcPct val="182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 b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</a:t>
            </a:r>
            <a:r>
              <a:rPr lang="en-US" sz="2600" b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pruebas: conexión con la base de datos PostgreSQL y testeo de funcionalidades.</a:t>
            </a:r>
            <a:endParaRPr sz="2600"/>
          </a:p>
          <a:p>
            <a:pPr marL="647698" marR="0" lvl="1" indent="-298512" algn="just" rtl="0">
              <a:lnSpc>
                <a:spcPct val="182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 b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Revisión y despliegue</a:t>
            </a:r>
            <a:r>
              <a:rPr lang="en-US" sz="2600" b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publicación del sistema en Google Cloud y evaluación de desempeño.</a:t>
            </a:r>
            <a:endParaRPr sz="260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>
            <a:off x="661429" y="9279220"/>
            <a:ext cx="1433470" cy="464925"/>
          </a:xfrm>
          <a:custGeom>
            <a:avLst/>
            <a:gdLst/>
            <a:ahLst/>
            <a:cxnLst/>
            <a:rect l="l" t="t" r="r" b="b"/>
            <a:pathLst>
              <a:path w="1433470" h="464925" extrusionOk="0">
                <a:moveTo>
                  <a:pt x="0" y="0"/>
                </a:moveTo>
                <a:lnTo>
                  <a:pt x="1433469" y="0"/>
                </a:lnTo>
                <a:lnTo>
                  <a:pt x="1433469" y="464925"/>
                </a:lnTo>
                <a:lnTo>
                  <a:pt x="0" y="464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91" name="Google Shape;191;p10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458470" h="569849" extrusionOk="0">
                <a:moveTo>
                  <a:pt x="458343" y="0"/>
                </a:moveTo>
                <a:lnTo>
                  <a:pt x="331851" y="0"/>
                </a:lnTo>
                <a:lnTo>
                  <a:pt x="331851" y="322707"/>
                </a:lnTo>
                <a:lnTo>
                  <a:pt x="325120" y="387223"/>
                </a:lnTo>
                <a:lnTo>
                  <a:pt x="305308" y="432689"/>
                </a:lnTo>
                <a:lnTo>
                  <a:pt x="272923" y="459486"/>
                </a:lnTo>
                <a:lnTo>
                  <a:pt x="228727" y="468249"/>
                </a:lnTo>
                <a:lnTo>
                  <a:pt x="185547" y="459105"/>
                </a:lnTo>
                <a:lnTo>
                  <a:pt x="153670" y="431673"/>
                </a:lnTo>
                <a:lnTo>
                  <a:pt x="133985" y="386207"/>
                </a:lnTo>
                <a:lnTo>
                  <a:pt x="127254" y="322707"/>
                </a:lnTo>
                <a:lnTo>
                  <a:pt x="127254" y="0"/>
                </a:lnTo>
                <a:lnTo>
                  <a:pt x="0" y="0"/>
                </a:lnTo>
                <a:lnTo>
                  <a:pt x="0" y="312801"/>
                </a:lnTo>
                <a:lnTo>
                  <a:pt x="5080" y="383413"/>
                </a:lnTo>
                <a:lnTo>
                  <a:pt x="19812" y="441960"/>
                </a:lnTo>
                <a:lnTo>
                  <a:pt x="43942" y="489077"/>
                </a:lnTo>
                <a:lnTo>
                  <a:pt x="76962" y="525018"/>
                </a:lnTo>
                <a:lnTo>
                  <a:pt x="118364" y="550164"/>
                </a:lnTo>
                <a:lnTo>
                  <a:pt x="167767" y="565023"/>
                </a:lnTo>
                <a:lnTo>
                  <a:pt x="224790" y="569849"/>
                </a:lnTo>
                <a:lnTo>
                  <a:pt x="283845" y="564769"/>
                </a:lnTo>
                <a:lnTo>
                  <a:pt x="335153" y="549529"/>
                </a:lnTo>
                <a:lnTo>
                  <a:pt x="378206" y="523875"/>
                </a:lnTo>
                <a:lnTo>
                  <a:pt x="412623" y="487680"/>
                </a:lnTo>
                <a:lnTo>
                  <a:pt x="437769" y="440817"/>
                </a:lnTo>
                <a:lnTo>
                  <a:pt x="453263" y="383159"/>
                </a:lnTo>
                <a:lnTo>
                  <a:pt x="458470" y="314579"/>
                </a:lnTo>
                <a:lnTo>
                  <a:pt x="45847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92" name="Google Shape;192;p10"/>
          <p:cNvSpPr/>
          <p:nvPr/>
        </p:nvSpPr>
        <p:spPr>
          <a:xfrm>
            <a:off x="2585521" y="9311467"/>
            <a:ext cx="333244" cy="434315"/>
          </a:xfrm>
          <a:custGeom>
            <a:avLst/>
            <a:gdLst/>
            <a:ahLst/>
            <a:cxnLst/>
            <a:rect l="l" t="t" r="r" b="b"/>
            <a:pathLst>
              <a:path w="333244" h="434315" extrusionOk="0">
                <a:moveTo>
                  <a:pt x="0" y="0"/>
                </a:moveTo>
                <a:lnTo>
                  <a:pt x="333245" y="0"/>
                </a:lnTo>
                <a:lnTo>
                  <a:pt x="333245" y="434315"/>
                </a:lnTo>
                <a:lnTo>
                  <a:pt x="0" y="434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93" name="Google Shape;193;p10"/>
          <p:cNvSpPr/>
          <p:nvPr/>
        </p:nvSpPr>
        <p:spPr>
          <a:xfrm>
            <a:off x="2871762" y="9202268"/>
            <a:ext cx="102108" cy="102108"/>
          </a:xfrm>
          <a:custGeom>
            <a:avLst/>
            <a:gdLst/>
            <a:ahLst/>
            <a:cxnLst/>
            <a:rect l="l" t="t" r="r" b="b"/>
            <a:pathLst>
              <a:path w="136144" h="136144" extrusionOk="0">
                <a:moveTo>
                  <a:pt x="0" y="0"/>
                </a:moveTo>
                <a:lnTo>
                  <a:pt x="136144" y="0"/>
                </a:lnTo>
                <a:lnTo>
                  <a:pt x="136144" y="136144"/>
                </a:lnTo>
                <a:lnTo>
                  <a:pt x="0" y="136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28" b="-28"/>
            </a:stretch>
          </a:blip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94" name="Google Shape;194;p10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720594" h="1285494" extrusionOk="0">
                <a:moveTo>
                  <a:pt x="2720594" y="0"/>
                </a:moveTo>
                <a:lnTo>
                  <a:pt x="0" y="0"/>
                </a:lnTo>
                <a:lnTo>
                  <a:pt x="0" y="1285494"/>
                </a:lnTo>
                <a:lnTo>
                  <a:pt x="2720594" y="1285494"/>
                </a:lnTo>
                <a:lnTo>
                  <a:pt x="2720594" y="0"/>
                </a:lnTo>
                <a:close/>
              </a:path>
            </a:pathLst>
          </a:custGeom>
          <a:solidFill>
            <a:srgbClr val="257CE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195" name="Google Shape;195;p10"/>
          <p:cNvSpPr txBox="1"/>
          <p:nvPr/>
        </p:nvSpPr>
        <p:spPr>
          <a:xfrm>
            <a:off x="7044950" y="668050"/>
            <a:ext cx="88896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6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📅 Tiempo asociado al proyecto</a:t>
            </a:r>
            <a:endParaRPr/>
          </a:p>
        </p:txBody>
      </p:sp>
      <p:sp>
        <p:nvSpPr>
          <p:cNvPr id="196" name="Google Shape;196;p10"/>
          <p:cNvSpPr txBox="1"/>
          <p:nvPr/>
        </p:nvSpPr>
        <p:spPr>
          <a:xfrm>
            <a:off x="8248650" y="8491475"/>
            <a:ext cx="10018200" cy="1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marR="0" lvl="0" indent="0" algn="just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📊 Resumen de la Carta Gantt</a:t>
            </a:r>
            <a:endParaRPr sz="1100"/>
          </a:p>
          <a:p>
            <a:pPr marL="0" marR="0" lvl="0" indent="0" algn="just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Duración total: 14 semanas.</a:t>
            </a:r>
            <a:endParaRPr sz="1100"/>
          </a:p>
          <a:p>
            <a:pPr marL="0" marR="0" lvl="0" indent="0" algn="just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Metodología: Scrum, con revisiones en cada sprint.</a:t>
            </a:r>
            <a:endParaRPr sz="1100"/>
          </a:p>
          <a:p>
            <a:pPr marL="0" marR="0" lvl="0" indent="0" algn="just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Entregables principales: Sistema funcional, documentación técnica, presentación final.</a:t>
            </a:r>
            <a:endParaRPr sz="1100"/>
          </a:p>
          <a:p>
            <a:pPr marL="0" marR="0" lvl="0" indent="0" algn="just" rtl="0">
              <a:lnSpc>
                <a:spcPct val="1000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066" y="1709975"/>
            <a:ext cx="17799868" cy="63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</Words>
  <Application>Microsoft Office PowerPoint</Application>
  <PresentationFormat>Personalizado</PresentationFormat>
  <Paragraphs>111</Paragraphs>
  <Slides>18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TOMAS . BUSTOS RAMOS</cp:lastModifiedBy>
  <cp:revision>1</cp:revision>
  <dcterms:created xsi:type="dcterms:W3CDTF">2006-08-16T00:00:00Z</dcterms:created>
  <dcterms:modified xsi:type="dcterms:W3CDTF">2025-12-02T04:39:44Z</dcterms:modified>
</cp:coreProperties>
</file>